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4" r:id="rId4"/>
    <p:sldId id="257" r:id="rId5"/>
    <p:sldId id="258" r:id="rId6"/>
    <p:sldId id="261" r:id="rId7"/>
    <p:sldId id="259" r:id="rId8"/>
    <p:sldId id="260" r:id="rId9"/>
    <p:sldId id="265" r:id="rId10"/>
    <p:sldId id="262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7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5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3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7" y="434163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3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4" y="930145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1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7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6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CF30AA4-FAA2-4E0B-89B9-5829AE75B2BA}" type="datetimeFigureOut">
              <a:rPr lang="en-US" smtClean="0"/>
              <a:t>1/30/2011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6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6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4677FBC-B349-45AD-931B-17E08DA642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mp"/><Relationship Id="rId5" Type="http://schemas.openxmlformats.org/officeDocument/2006/relationships/image" Target="../media/image11.tmp"/><Relationship Id="rId4" Type="http://schemas.openxmlformats.org/officeDocument/2006/relationships/image" Target="../media/image10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tmp"/><Relationship Id="rId4" Type="http://schemas.openxmlformats.org/officeDocument/2006/relationships/image" Target="../media/image15.tm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4.wdp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guest.portaportal.com/sheflin" TargetMode="External"/><Relationship Id="rId2" Type="http://schemas.openxmlformats.org/officeDocument/2006/relationships/hyperlink" Target="http://www.quia.com/profiles/sheflin1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90600"/>
            <a:ext cx="7772400" cy="222885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A Pioneer’s Journey Through the 4 Cs in </a:t>
            </a:r>
            <a:r>
              <a:rPr lang="en-US" dirty="0">
                <a:solidFill>
                  <a:srgbClr val="C00000"/>
                </a:solidFill>
              </a:rPr>
              <a:t>M</a:t>
            </a:r>
            <a:r>
              <a:rPr lang="en-US" dirty="0" smtClean="0">
                <a:solidFill>
                  <a:srgbClr val="C00000"/>
                </a:solidFill>
              </a:rPr>
              <a:t>athematics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 fontScale="85000" lnSpcReduction="20000"/>
          </a:bodyPr>
          <a:lstStyle/>
          <a:p>
            <a:pPr algn="ctr"/>
            <a:r>
              <a:rPr lang="en-US" dirty="0"/>
              <a:t>Scott Heflin</a:t>
            </a:r>
            <a:endParaRPr lang="en-US" dirty="0" smtClean="0"/>
          </a:p>
          <a:p>
            <a:pPr algn="ctr"/>
            <a:r>
              <a:rPr lang="en-US" dirty="0" smtClean="0"/>
              <a:t>8</a:t>
            </a:r>
            <a:r>
              <a:rPr lang="en-US" baseline="30000" dirty="0" smtClean="0"/>
              <a:t>th</a:t>
            </a:r>
            <a:r>
              <a:rPr lang="en-US" dirty="0" smtClean="0"/>
              <a:t> Grade Mathematics</a:t>
            </a:r>
          </a:p>
          <a:p>
            <a:pPr algn="ctr"/>
            <a:r>
              <a:rPr lang="en-US" dirty="0" smtClean="0"/>
              <a:t>Mount Healthy Junior/Senior High School</a:t>
            </a:r>
          </a:p>
          <a:p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5099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" y="304800"/>
            <a:ext cx="8183880" cy="670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Examples of student work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4" name="Content Placeholder 3" descr="graphs and imfromation for cell phone: cam.ty | Glogster EDU - 21st century multimedia tool for - Windows Internet Explorer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6" t="18575" r="10787" b="4805"/>
          <a:stretch/>
        </p:blipFill>
        <p:spPr>
          <a:xfrm>
            <a:off x="392929" y="1295400"/>
            <a:ext cx="48768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WEIGHTS_AND_DRUG_DOSES_DANNY[1] - Microsoft PowerPoint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3" t="38286" r="18968" b="12541"/>
          <a:stretch/>
        </p:blipFill>
        <p:spPr>
          <a:xfrm>
            <a:off x="6248400" y="914399"/>
            <a:ext cx="2152650" cy="1247775"/>
          </a:xfrm>
          <a:prstGeom prst="rect">
            <a:avLst/>
          </a:prstGeom>
        </p:spPr>
      </p:pic>
      <p:pic>
        <p:nvPicPr>
          <p:cNvPr id="6" name="Picture 5" descr="WEIGHTS_AND_DRUG_DOSES_DANNY[1] - Microsoft PowerPoint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25233" r="24166" b="11108"/>
          <a:stretch/>
        </p:blipFill>
        <p:spPr>
          <a:xfrm>
            <a:off x="5269729" y="2057400"/>
            <a:ext cx="2195558" cy="1758083"/>
          </a:xfrm>
          <a:prstGeom prst="rect">
            <a:avLst/>
          </a:prstGeom>
        </p:spPr>
      </p:pic>
      <p:pic>
        <p:nvPicPr>
          <p:cNvPr id="7" name="Picture 6" descr="WEIGHTS_AND_DRUG_DOSES_DANNY[1] - Microsoft PowerPoint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7" t="18912" r="18144" b="13006"/>
          <a:stretch/>
        </p:blipFill>
        <p:spPr>
          <a:xfrm>
            <a:off x="4572000" y="3815483"/>
            <a:ext cx="2390776" cy="1714500"/>
          </a:xfrm>
          <a:prstGeom prst="rect">
            <a:avLst/>
          </a:prstGeom>
        </p:spPr>
      </p:pic>
      <p:pic>
        <p:nvPicPr>
          <p:cNvPr id="8" name="Picture 7" descr="WEIGHTS_AND_DRUG_DOSES_DANNY[1] - Microsoft PowerPoint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5" t="19099" r="20161" b="16341"/>
          <a:stretch/>
        </p:blipFill>
        <p:spPr>
          <a:xfrm>
            <a:off x="6400800" y="4200525"/>
            <a:ext cx="2324100" cy="16419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990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</a:rPr>
              <a:t>Glogster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990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Power Point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Mushrush - Microsoft PowerPoint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6" t="19200" r="5263" b="13867"/>
          <a:stretch/>
        </p:blipFill>
        <p:spPr>
          <a:xfrm>
            <a:off x="457200" y="533400"/>
            <a:ext cx="3600450" cy="2390775"/>
          </a:xfrm>
          <a:prstGeom prst="rect">
            <a:avLst/>
          </a:prstGeom>
        </p:spPr>
      </p:pic>
      <p:pic>
        <p:nvPicPr>
          <p:cNvPr id="4" name="Picture 3" descr="Mushrush - Microsoft PowerPoint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1" t="19200" r="4476" b="14784"/>
          <a:stretch/>
        </p:blipFill>
        <p:spPr>
          <a:xfrm>
            <a:off x="4076700" y="533400"/>
            <a:ext cx="3543300" cy="2310692"/>
          </a:xfrm>
          <a:prstGeom prst="rect">
            <a:avLst/>
          </a:prstGeom>
        </p:spPr>
      </p:pic>
      <p:pic>
        <p:nvPicPr>
          <p:cNvPr id="5" name="Picture 4" descr="Mushrush - Microsoft PowerPoint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6" t="18959" r="5411" b="14439"/>
          <a:stretch/>
        </p:blipFill>
        <p:spPr>
          <a:xfrm>
            <a:off x="457200" y="2862191"/>
            <a:ext cx="3429000" cy="2300359"/>
          </a:xfrm>
          <a:prstGeom prst="rect">
            <a:avLst/>
          </a:prstGeom>
        </p:spPr>
      </p:pic>
      <p:pic>
        <p:nvPicPr>
          <p:cNvPr id="6" name="Picture 5" descr="Mushrush - Microsoft PowerPoint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17968" r="6667" b="15179"/>
          <a:stretch/>
        </p:blipFill>
        <p:spPr>
          <a:xfrm>
            <a:off x="4095750" y="2876550"/>
            <a:ext cx="34099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947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58" y="762000"/>
            <a:ext cx="818388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So what did they learn?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From September 2010…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61" t="23000" r="10306" b="18166"/>
          <a:stretch/>
        </p:blipFill>
        <p:spPr>
          <a:xfrm>
            <a:off x="609600" y="1676400"/>
            <a:ext cx="3562350" cy="3362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92" t="22734" r="9434" b="20157"/>
          <a:stretch/>
        </p:blipFill>
        <p:spPr>
          <a:xfrm>
            <a:off x="4495798" y="1676400"/>
            <a:ext cx="3485301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13313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2</a:t>
            </a:r>
            <a:r>
              <a:rPr lang="en-US" baseline="30000" dirty="0" smtClean="0">
                <a:solidFill>
                  <a:srgbClr val="C00000"/>
                </a:solidFill>
              </a:rPr>
              <a:t>nd</a:t>
            </a:r>
            <a:r>
              <a:rPr lang="en-US" dirty="0" smtClean="0">
                <a:solidFill>
                  <a:srgbClr val="C00000"/>
                </a:solidFill>
              </a:rPr>
              <a:t> attempt, November 2010 </a:t>
            </a:r>
            <a:r>
              <a:rPr lang="en-US" dirty="0" smtClean="0">
                <a:solidFill>
                  <a:srgbClr val="C00000"/>
                </a:solidFill>
              </a:rPr>
              <a:t>….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02"/>
          <a:stretch/>
        </p:blipFill>
        <p:spPr>
          <a:xfrm>
            <a:off x="533400" y="1416957"/>
            <a:ext cx="3657600" cy="44631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443"/>
          <a:stretch/>
        </p:blipFill>
        <p:spPr>
          <a:xfrm>
            <a:off x="4648200" y="1524000"/>
            <a:ext cx="3733800" cy="438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2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6858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And </a:t>
            </a:r>
            <a:r>
              <a:rPr lang="en-US" dirty="0" smtClean="0">
                <a:solidFill>
                  <a:srgbClr val="C00000"/>
                </a:solidFill>
              </a:rPr>
              <a:t>finally, January 2010….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266825"/>
            <a:ext cx="4230806" cy="5486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599" y="1266825"/>
            <a:ext cx="4267531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225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RRA_Etech[1] [Protected View] - Microsoft PowerPoint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8" t="23362" r="6451" b="22005"/>
          <a:stretch/>
        </p:blipFill>
        <p:spPr>
          <a:xfrm>
            <a:off x="990600" y="1143000"/>
            <a:ext cx="6781800" cy="3817902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8884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Where </a:t>
            </a:r>
            <a:r>
              <a:rPr lang="en-US" dirty="0" smtClean="0">
                <a:solidFill>
                  <a:srgbClr val="C00000"/>
                </a:solidFill>
              </a:rPr>
              <a:t>the journey started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477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019300"/>
            <a:ext cx="8183880" cy="1051560"/>
          </a:xfrm>
        </p:spPr>
        <p:txBody>
          <a:bodyPr/>
          <a:lstStyle/>
          <a:p>
            <a:r>
              <a:rPr lang="en-US" dirty="0" smtClean="0"/>
              <a:t>Beginning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2" t="9740" r="12324" b="10295"/>
          <a:stretch/>
        </p:blipFill>
        <p:spPr bwMode="auto">
          <a:xfrm>
            <a:off x="457200" y="533400"/>
            <a:ext cx="5267325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RRA_Etech[1] [Protected View] - Microsoft PowerPoint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1" t="22402" r="6251" b="22990"/>
          <a:stretch/>
        </p:blipFill>
        <p:spPr>
          <a:xfrm>
            <a:off x="3886200" y="3489360"/>
            <a:ext cx="4857751" cy="27126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24525" y="1003816"/>
            <a:ext cx="249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800" dirty="0" smtClean="0">
                <a:solidFill>
                  <a:srgbClr val="C00000"/>
                </a:solidFill>
              </a:rPr>
              <a:t>&lt; Beginning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147066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On the right path &gt;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3280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183880" cy="85344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rgbClr val="C00000"/>
                </a:solidFill>
              </a:rPr>
              <a:t>Collaboration/</a:t>
            </a:r>
            <a:br>
              <a:rPr lang="en-US" sz="5400" dirty="0" smtClean="0">
                <a:solidFill>
                  <a:srgbClr val="C00000"/>
                </a:solidFill>
              </a:rPr>
            </a:br>
            <a:r>
              <a:rPr lang="en-US" sz="5400" dirty="0" smtClean="0">
                <a:solidFill>
                  <a:srgbClr val="C00000"/>
                </a:solidFill>
              </a:rPr>
              <a:t>Cooperation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771650"/>
            <a:ext cx="8183880" cy="4187952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endParaRPr lang="en-US" sz="2600" dirty="0" smtClean="0"/>
          </a:p>
          <a:p>
            <a:pPr>
              <a:buFont typeface="Arial" pitchFamily="34" charset="0"/>
              <a:buChar char="•"/>
            </a:pPr>
            <a:endParaRPr lang="en-US" sz="2600" dirty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600" dirty="0" smtClean="0"/>
              <a:t>Technology </a:t>
            </a:r>
            <a:r>
              <a:rPr lang="en-US" sz="2600" dirty="0"/>
              <a:t>p</a:t>
            </a:r>
            <a:r>
              <a:rPr lang="en-US" sz="2600" dirty="0" smtClean="0"/>
              <a:t>roject </a:t>
            </a:r>
            <a:r>
              <a:rPr lang="en-US" sz="2600" dirty="0" smtClean="0"/>
              <a:t>was done </a:t>
            </a:r>
            <a:r>
              <a:rPr lang="en-US" sz="2600" dirty="0" smtClean="0"/>
              <a:t>in groups – </a:t>
            </a:r>
            <a:endParaRPr lang="en-US" sz="26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600" b="1" dirty="0" smtClean="0">
                <a:solidFill>
                  <a:srgbClr val="FF0000"/>
                </a:solidFill>
              </a:rPr>
              <a:t>OAA 8</a:t>
            </a:r>
            <a:r>
              <a:rPr lang="en-US" sz="2600" b="1" baseline="30000" dirty="0" smtClean="0">
                <a:solidFill>
                  <a:srgbClr val="FF0000"/>
                </a:solidFill>
              </a:rPr>
              <a:t>th</a:t>
            </a:r>
            <a:r>
              <a:rPr lang="en-US" sz="2600" b="1" dirty="0" smtClean="0">
                <a:solidFill>
                  <a:srgbClr val="FF0000"/>
                </a:solidFill>
              </a:rPr>
              <a:t> Grade Objective </a:t>
            </a:r>
            <a:r>
              <a:rPr lang="en-US" b="1" dirty="0" smtClean="0">
                <a:solidFill>
                  <a:srgbClr val="FF0000"/>
                </a:solidFill>
              </a:rPr>
              <a:t>- </a:t>
            </a:r>
            <a:r>
              <a:rPr lang="en-US" sz="2200" b="1" dirty="0" smtClean="0">
                <a:solidFill>
                  <a:srgbClr val="FF0000"/>
                </a:solidFill>
              </a:rPr>
              <a:t>Use symbolic algebra (equations and inequalities), graphs and tables to represent situations and solve problems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600" dirty="0" smtClean="0"/>
              <a:t>Put in g</a:t>
            </a:r>
            <a:r>
              <a:rPr lang="en-US" sz="2600" dirty="0" smtClean="0"/>
              <a:t>roups of 3 </a:t>
            </a:r>
            <a:r>
              <a:rPr lang="en-US" sz="2600" dirty="0"/>
              <a:t>by ability </a:t>
            </a:r>
            <a:r>
              <a:rPr lang="en-US" sz="2000" dirty="0"/>
              <a:t>(tests, grades</a:t>
            </a:r>
            <a:r>
              <a:rPr lang="en-US" sz="2000" dirty="0" smtClean="0"/>
              <a:t>, </a:t>
            </a:r>
            <a:r>
              <a:rPr lang="en-US" sz="2000" dirty="0" smtClean="0"/>
              <a:t>observations) </a:t>
            </a:r>
            <a:endParaRPr lang="en-US" sz="2000" dirty="0"/>
          </a:p>
          <a:p>
            <a:pPr lvl="1">
              <a:buClr>
                <a:srgbClr val="C00000"/>
              </a:buClr>
              <a:buFont typeface="Wingdings" pitchFamily="2" charset="2"/>
              <a:buChar char="§"/>
            </a:pPr>
            <a:r>
              <a:rPr lang="en-US" sz="2200" dirty="0"/>
              <a:t>Roles – leader, tech specialist, recorder</a:t>
            </a:r>
          </a:p>
          <a:p>
            <a:pPr lvl="1">
              <a:buClr>
                <a:srgbClr val="C00000"/>
              </a:buClr>
              <a:buFont typeface="Wingdings" pitchFamily="2" charset="2"/>
              <a:buChar char="§"/>
            </a:pPr>
            <a:r>
              <a:rPr lang="en-US" sz="2200" dirty="0"/>
              <a:t>Developed collaborative skills </a:t>
            </a:r>
            <a:r>
              <a:rPr lang="en-US" sz="2200" dirty="0" smtClean="0"/>
              <a:t>prior to the project– </a:t>
            </a:r>
            <a:r>
              <a:rPr lang="en-US" sz="2200" dirty="0"/>
              <a:t>tangrams, equation puzzles, group quiz</a:t>
            </a:r>
          </a:p>
          <a:p>
            <a:pPr marL="0" indent="0">
              <a:buNone/>
            </a:pPr>
            <a:endParaRPr lang="en-US" sz="2000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600" dirty="0" smtClean="0"/>
              <a:t>I </a:t>
            </a:r>
            <a:r>
              <a:rPr lang="en-US" sz="2600" dirty="0"/>
              <a:t>attempted </a:t>
            </a:r>
            <a:r>
              <a:rPr lang="en-US" sz="2600" dirty="0" smtClean="0"/>
              <a:t>differentiation </a:t>
            </a:r>
            <a:r>
              <a:rPr lang="en-US" sz="2000" dirty="0" smtClean="0"/>
              <a:t>- students had choices </a:t>
            </a:r>
            <a:r>
              <a:rPr lang="en-US" sz="2000" dirty="0"/>
              <a:t>both in content and final </a:t>
            </a:r>
            <a:r>
              <a:rPr lang="en-US" sz="2000" dirty="0" smtClean="0"/>
              <a:t>product</a:t>
            </a:r>
          </a:p>
          <a:p>
            <a:pPr marL="0" indent="0">
              <a:buNone/>
            </a:pPr>
            <a:endParaRPr lang="en-US" sz="2000" dirty="0"/>
          </a:p>
          <a:p>
            <a:pPr marL="347472" lvl="1" indent="0">
              <a:buNone/>
            </a:pPr>
            <a:endParaRPr lang="en-US" sz="2200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6150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8183880" cy="457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Project options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17" name="Content Placeholder 1216"/>
          <p:cNvSpPr>
            <a:spLocks noGrp="1"/>
          </p:cNvSpPr>
          <p:nvPr>
            <p:ph idx="1"/>
          </p:nvPr>
        </p:nvSpPr>
        <p:spPr>
          <a:xfrm>
            <a:off x="533400" y="838200"/>
            <a:ext cx="8183880" cy="520065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5600" dirty="0" smtClean="0"/>
              <a:t>1. Compare </a:t>
            </a:r>
            <a:r>
              <a:rPr lang="en-US" sz="5600" dirty="0"/>
              <a:t>plans from 2 different companies such as cell phone companies, car rental companies, health spas, etc. Research to find the information on different plans</a:t>
            </a:r>
          </a:p>
          <a:p>
            <a:pPr marL="0" indent="0">
              <a:buNone/>
            </a:pPr>
            <a:r>
              <a:rPr lang="en-US" sz="5600" dirty="0" smtClean="0"/>
              <a:t>      </a:t>
            </a:r>
            <a:r>
              <a:rPr lang="en-US" sz="4400" dirty="0" smtClean="0"/>
              <a:t>a.) Write </a:t>
            </a:r>
            <a:r>
              <a:rPr lang="en-US" sz="4400" dirty="0"/>
              <a:t>an equation to represent the cost for each company. </a:t>
            </a:r>
          </a:p>
          <a:p>
            <a:pPr marL="0" indent="0">
              <a:buNone/>
            </a:pPr>
            <a:r>
              <a:rPr lang="en-US" sz="4400" dirty="0" smtClean="0"/>
              <a:t>       b.) Create </a:t>
            </a:r>
            <a:r>
              <a:rPr lang="en-US" sz="4400" dirty="0"/>
              <a:t>a table show the cost for 12 values</a:t>
            </a:r>
          </a:p>
          <a:p>
            <a:pPr marL="0" indent="0">
              <a:buNone/>
            </a:pPr>
            <a:r>
              <a:rPr lang="en-US" sz="4400" dirty="0" smtClean="0"/>
              <a:t>       c.) Graph </a:t>
            </a:r>
            <a:r>
              <a:rPr lang="en-US" sz="4400" dirty="0"/>
              <a:t>the values from the table on a coordinate plane with x and </a:t>
            </a:r>
            <a:r>
              <a:rPr lang="en-US" sz="4400" dirty="0" smtClean="0"/>
              <a:t>y-values</a:t>
            </a:r>
            <a:endParaRPr lang="en-US" sz="4400" dirty="0"/>
          </a:p>
          <a:p>
            <a:pPr marL="0" indent="0">
              <a:buNone/>
            </a:pPr>
            <a:r>
              <a:rPr lang="en-US" sz="4400" dirty="0" smtClean="0"/>
              <a:t>       d.) Explain </a:t>
            </a:r>
            <a:r>
              <a:rPr lang="en-US" sz="4400" dirty="0"/>
              <a:t>which company’s plan is the best and tell what you based your </a:t>
            </a:r>
            <a:endParaRPr lang="en-US" sz="4400" dirty="0" smtClean="0"/>
          </a:p>
          <a:p>
            <a:pPr marL="0" indent="0">
              <a:buNone/>
            </a:pPr>
            <a:r>
              <a:rPr lang="en-US" sz="4400" dirty="0"/>
              <a:t> </a:t>
            </a:r>
            <a:r>
              <a:rPr lang="en-US" sz="4400" dirty="0" smtClean="0"/>
              <a:t>                 decision </a:t>
            </a:r>
            <a:r>
              <a:rPr lang="en-US" sz="4400" dirty="0"/>
              <a:t>on</a:t>
            </a:r>
          </a:p>
          <a:p>
            <a:endParaRPr lang="en-US" sz="5600" dirty="0"/>
          </a:p>
          <a:p>
            <a:pPr marL="0" indent="0">
              <a:buNone/>
            </a:pPr>
            <a:r>
              <a:rPr lang="en-US" sz="5600" dirty="0" smtClean="0"/>
              <a:t>2. Collect </a:t>
            </a:r>
            <a:r>
              <a:rPr lang="en-US" sz="5600" dirty="0"/>
              <a:t>data on a topic involving 2 sets of data(see below)</a:t>
            </a:r>
          </a:p>
          <a:p>
            <a:pPr marL="0" indent="0">
              <a:buNone/>
            </a:pPr>
            <a:r>
              <a:rPr lang="en-US" sz="4800" dirty="0" smtClean="0"/>
              <a:t>     a.)You </a:t>
            </a:r>
            <a:r>
              <a:rPr lang="en-US" sz="4800" dirty="0"/>
              <a:t>must have at least  12 items in the data set.</a:t>
            </a:r>
          </a:p>
          <a:p>
            <a:pPr marL="0" indent="0">
              <a:buNone/>
            </a:pPr>
            <a:r>
              <a:rPr lang="en-US" sz="4800" dirty="0" smtClean="0"/>
              <a:t>     b.)Organize </a:t>
            </a:r>
            <a:r>
              <a:rPr lang="en-US" sz="4800" dirty="0"/>
              <a:t>your data in a table</a:t>
            </a:r>
          </a:p>
          <a:p>
            <a:pPr marL="0" indent="0">
              <a:buNone/>
            </a:pPr>
            <a:r>
              <a:rPr lang="en-US" sz="4800" dirty="0" smtClean="0"/>
              <a:t>     c.)Graph </a:t>
            </a:r>
            <a:r>
              <a:rPr lang="en-US" sz="4800" dirty="0"/>
              <a:t>the data on a coordinate plane.</a:t>
            </a:r>
          </a:p>
          <a:p>
            <a:pPr marL="0" indent="0">
              <a:buNone/>
            </a:pPr>
            <a:r>
              <a:rPr lang="en-US" sz="4800" dirty="0" smtClean="0"/>
              <a:t>     d.)Write </a:t>
            </a:r>
            <a:r>
              <a:rPr lang="en-US" sz="4800" dirty="0"/>
              <a:t>an equation from the table or the graph.</a:t>
            </a:r>
          </a:p>
          <a:p>
            <a:pPr marL="0" indent="0">
              <a:buNone/>
            </a:pPr>
            <a:r>
              <a:rPr lang="en-US" sz="4800" dirty="0" smtClean="0"/>
              <a:t>     e.)Describe </a:t>
            </a:r>
            <a:r>
              <a:rPr lang="en-US" sz="4800" dirty="0"/>
              <a:t>what you </a:t>
            </a:r>
            <a:r>
              <a:rPr lang="en-US" sz="4800" dirty="0" smtClean="0"/>
              <a:t>found </a:t>
            </a:r>
            <a:r>
              <a:rPr lang="en-US" sz="4800" dirty="0"/>
              <a:t>out in your data. Describe any relationship in </a:t>
            </a:r>
            <a:r>
              <a:rPr lang="en-US" sz="4800" dirty="0" smtClean="0"/>
              <a:t> </a:t>
            </a:r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          the two </a:t>
            </a:r>
            <a:r>
              <a:rPr lang="en-US" sz="4800" dirty="0"/>
              <a:t>sets of data and how it may be used to make predictions.</a:t>
            </a:r>
          </a:p>
          <a:p>
            <a:endParaRPr lang="en-US" sz="5600" dirty="0"/>
          </a:p>
          <a:p>
            <a:pPr marL="0" indent="0">
              <a:buNone/>
            </a:pPr>
            <a:r>
              <a:rPr lang="en-US" sz="5600" dirty="0" smtClean="0"/>
              <a:t>3.Choose </a:t>
            </a:r>
            <a:r>
              <a:rPr lang="en-US" sz="5600" dirty="0"/>
              <a:t>your </a:t>
            </a:r>
            <a:r>
              <a:rPr lang="en-US" sz="5600" dirty="0" smtClean="0"/>
              <a:t>favorite </a:t>
            </a:r>
            <a:r>
              <a:rPr lang="en-US" sz="5600" dirty="0"/>
              <a:t>formula</a:t>
            </a:r>
          </a:p>
          <a:p>
            <a:pPr marL="0" indent="0">
              <a:buNone/>
            </a:pPr>
            <a:r>
              <a:rPr lang="en-US" sz="5600" dirty="0" smtClean="0"/>
              <a:t>     </a:t>
            </a:r>
            <a:r>
              <a:rPr lang="en-US" sz="4800" dirty="0" smtClean="0"/>
              <a:t>a</a:t>
            </a:r>
            <a:r>
              <a:rPr lang="en-US" sz="4800" dirty="0"/>
              <a:t>.)  If the formula contains more than two variables, change all the </a:t>
            </a:r>
            <a:endParaRPr lang="en-US" sz="4800" dirty="0" smtClean="0"/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           variables except </a:t>
            </a:r>
            <a:r>
              <a:rPr lang="en-US" sz="4800" dirty="0"/>
              <a:t>2 to constants. Write down which 2 variables are </a:t>
            </a:r>
            <a:endParaRPr lang="en-US" sz="4800" dirty="0" smtClean="0"/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           constant </a:t>
            </a:r>
            <a:r>
              <a:rPr lang="en-US" sz="4800" dirty="0"/>
              <a:t>(i.e. in </a:t>
            </a:r>
            <a:r>
              <a:rPr lang="en-US" sz="4800" dirty="0" smtClean="0"/>
              <a:t>the </a:t>
            </a:r>
            <a:r>
              <a:rPr lang="en-US" sz="4800" dirty="0"/>
              <a:t>formula v = </a:t>
            </a:r>
            <a:r>
              <a:rPr lang="en-US" sz="4800" dirty="0" err="1"/>
              <a:t>lwh</a:t>
            </a:r>
            <a:r>
              <a:rPr lang="en-US" sz="4800" dirty="0"/>
              <a:t>, you can allow the width and </a:t>
            </a:r>
            <a:r>
              <a:rPr lang="en-US" sz="4800" dirty="0" smtClean="0"/>
              <a:t> </a:t>
            </a:r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           height </a:t>
            </a:r>
            <a:r>
              <a:rPr lang="en-US" sz="4800" dirty="0"/>
              <a:t>to </a:t>
            </a:r>
            <a:r>
              <a:rPr lang="en-US" sz="4800" dirty="0" smtClean="0"/>
              <a:t>remain constant </a:t>
            </a:r>
            <a:r>
              <a:rPr lang="en-US" sz="4800" dirty="0"/>
              <a:t>by using say, w = 5 and h = 9 and v </a:t>
            </a:r>
            <a:endParaRPr lang="en-US" sz="4800" dirty="0" smtClean="0"/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           and </a:t>
            </a:r>
            <a:r>
              <a:rPr lang="en-US" sz="4800" dirty="0"/>
              <a:t>l will be </a:t>
            </a:r>
            <a:r>
              <a:rPr lang="en-US" sz="4800" dirty="0" smtClean="0"/>
              <a:t>the variables</a:t>
            </a:r>
            <a:r>
              <a:rPr lang="en-US" sz="4800" dirty="0"/>
              <a:t>). </a:t>
            </a:r>
          </a:p>
          <a:p>
            <a:pPr marL="0" indent="0">
              <a:buNone/>
            </a:pPr>
            <a:r>
              <a:rPr lang="en-US" sz="4800" dirty="0" smtClean="0"/>
              <a:t>      b</a:t>
            </a:r>
            <a:r>
              <a:rPr lang="en-US" sz="4800" dirty="0"/>
              <a:t>.)  Create a table of 12 values.</a:t>
            </a:r>
          </a:p>
          <a:p>
            <a:pPr marL="0" indent="0">
              <a:buNone/>
            </a:pPr>
            <a:r>
              <a:rPr lang="en-US" sz="4800" dirty="0" smtClean="0"/>
              <a:t>      c</a:t>
            </a:r>
            <a:r>
              <a:rPr lang="en-US" sz="4800" dirty="0"/>
              <a:t>.)  Graph the values from the table on a coordinate plane with x and </a:t>
            </a:r>
            <a:r>
              <a:rPr lang="en-US" sz="4800" dirty="0" smtClean="0"/>
              <a:t> </a:t>
            </a:r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            y- values</a:t>
            </a:r>
            <a:r>
              <a:rPr lang="en-US" sz="4800" dirty="0"/>
              <a:t>.</a:t>
            </a:r>
          </a:p>
          <a:p>
            <a:pPr marL="0" indent="0">
              <a:buNone/>
            </a:pPr>
            <a:r>
              <a:rPr lang="en-US" sz="4800" dirty="0" smtClean="0"/>
              <a:t>      d</a:t>
            </a:r>
            <a:r>
              <a:rPr lang="en-US" sz="4800" dirty="0"/>
              <a:t>.) Describe the graph. Is it linear or non-linear, describe the shape of </a:t>
            </a:r>
            <a:endParaRPr lang="en-US" sz="4800" dirty="0" smtClean="0"/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            the graph </a:t>
            </a:r>
            <a:r>
              <a:rPr lang="en-US" sz="4800" dirty="0"/>
              <a:t>and how it can be used to make predictions</a:t>
            </a:r>
            <a:r>
              <a:rPr lang="en-US" sz="4800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947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183880" cy="4914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Product Criteria Card - Choices</a:t>
            </a:r>
            <a:endParaRPr lang="en-US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8189654"/>
              </p:ext>
            </p:extLst>
          </p:nvPr>
        </p:nvGraphicFramePr>
        <p:xfrm>
          <a:off x="541443" y="948214"/>
          <a:ext cx="8107680" cy="48265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2560"/>
                <a:gridCol w="2702560"/>
                <a:gridCol w="2702560"/>
              </a:tblGrid>
              <a:tr h="25131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solidFill>
                            <a:schemeClr val="tx1"/>
                          </a:solidFill>
                          <a:effectLst/>
                        </a:rPr>
                        <a:t>PowerPoint Presentations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Visually appealing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Pictures and words are coordinated- Labels/titles on graphs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Organization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Incorporates technological options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Technology works appropriately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solidFill>
                            <a:schemeClr val="tx1"/>
                          </a:solidFill>
                          <a:effectLst/>
                        </a:rPr>
                        <a:t>Brochure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Pictures relate plans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Attractive and neat layout - Labels/titles on graphs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Folded with graphs and equations on the panels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Clear writing highlighting important point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Correct spelling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solidFill>
                            <a:schemeClr val="tx1"/>
                          </a:solidFill>
                          <a:effectLst/>
                        </a:rPr>
                        <a:t>Create </a:t>
                      </a:r>
                      <a:r>
                        <a:rPr lang="en-US" sz="1200" u="sng" dirty="0" err="1">
                          <a:solidFill>
                            <a:schemeClr val="tx1"/>
                          </a:solidFill>
                          <a:effectLst/>
                        </a:rPr>
                        <a:t>Webquest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Provides clear directions on information to be gathered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List 3 or more websites to find information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Details on desired final product revealed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Word document for directions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Involves graphs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, tables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and equations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20276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solidFill>
                            <a:schemeClr val="tx1"/>
                          </a:solidFill>
                          <a:effectLst/>
                        </a:rPr>
                        <a:t>Digital Collage in </a:t>
                      </a:r>
                      <a:r>
                        <a:rPr lang="en-US" sz="1200" u="sng" dirty="0" err="1">
                          <a:solidFill>
                            <a:schemeClr val="tx1"/>
                          </a:solidFill>
                          <a:effectLst/>
                        </a:rPr>
                        <a:t>Glogster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Frames in correct sequence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Tells findings in through pictures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Clear Writing with correct spelling- Labels/titles on graphs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Humor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Original and creative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sng" dirty="0">
                          <a:solidFill>
                            <a:schemeClr val="tx1"/>
                          </a:solidFill>
                          <a:effectLst/>
                        </a:rPr>
                        <a:t>Office Documents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Typed report in Word with Graphs and Spreadsheet from Excel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Clear Writing with correct spelling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Organization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Labels/titles on graphs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Cite sources appropriately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sng" dirty="0">
                          <a:solidFill>
                            <a:schemeClr val="tx1"/>
                          </a:solidFill>
                          <a:effectLst/>
                        </a:rPr>
                        <a:t>Video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Video is clear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Organized flow of events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Accurate timing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Voice, music, and/or sound effects are clear and understandable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Include graphs - Labels/titles on graphs</a:t>
                      </a:r>
                    </a:p>
                    <a:p>
                      <a:pPr marL="45720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0562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83880" cy="514350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rgbClr val="C00000"/>
                </a:solidFill>
              </a:rPr>
              <a:t>Communication</a:t>
            </a:r>
            <a:endParaRPr lang="en-US" sz="4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085850"/>
            <a:ext cx="8026400" cy="4659313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dirty="0"/>
              <a:t>Students are </a:t>
            </a:r>
            <a:r>
              <a:rPr lang="en-US" dirty="0" smtClean="0"/>
              <a:t>communicating through writing on </a:t>
            </a:r>
            <a:r>
              <a:rPr lang="en-US" dirty="0"/>
              <a:t>a daily basis through the Collins Writing program </a:t>
            </a:r>
            <a:r>
              <a:rPr lang="en-US" dirty="0" smtClean="0"/>
              <a:t>– Entrance/Exit Activities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dirty="0" err="1" smtClean="0"/>
              <a:t>Quia</a:t>
            </a:r>
            <a:r>
              <a:rPr lang="en-US" dirty="0" smtClean="0"/>
              <a:t> </a:t>
            </a:r>
            <a:r>
              <a:rPr lang="en-US" dirty="0"/>
              <a:t>Website </a:t>
            </a:r>
            <a:r>
              <a:rPr lang="en-US" dirty="0" smtClean="0"/>
              <a:t>(</a:t>
            </a:r>
            <a:r>
              <a:rPr lang="en-US" dirty="0"/>
              <a:t>p</a:t>
            </a:r>
            <a:r>
              <a:rPr lang="en-US" dirty="0" smtClean="0"/>
              <a:t>ay site)- </a:t>
            </a:r>
            <a:r>
              <a:rPr lang="en-US" dirty="0" smtClean="0"/>
              <a:t>students can </a:t>
            </a:r>
            <a:r>
              <a:rPr lang="en-US" dirty="0"/>
              <a:t>access daily assignments from anywhere and complete activities, quizzes and surveys </a:t>
            </a:r>
            <a:r>
              <a:rPr lang="en-US" sz="2200" dirty="0">
                <a:hlinkClick r:id="rId2"/>
              </a:rPr>
              <a:t>http://</a:t>
            </a:r>
            <a:r>
              <a:rPr lang="en-US" sz="2200" dirty="0" smtClean="0">
                <a:hlinkClick r:id="rId2"/>
              </a:rPr>
              <a:t>www.quia.com/profiles/sheflin14</a:t>
            </a:r>
            <a:endParaRPr lang="en-US" sz="2200" dirty="0" smtClean="0"/>
          </a:p>
          <a:p>
            <a:endParaRPr lang="en-US" dirty="0"/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dirty="0" err="1" smtClean="0"/>
              <a:t>Portaportal</a:t>
            </a:r>
            <a:r>
              <a:rPr lang="en-US" dirty="0" smtClean="0"/>
              <a:t> website </a:t>
            </a:r>
            <a:r>
              <a:rPr lang="en-US" dirty="0" smtClean="0"/>
              <a:t>(free site) has </a:t>
            </a:r>
            <a:r>
              <a:rPr lang="en-US" dirty="0" smtClean="0"/>
              <a:t>helpful sites that the students can access anywhere as a guest </a:t>
            </a:r>
            <a:r>
              <a:rPr lang="en-US" sz="2200" dirty="0" smtClean="0">
                <a:hlinkClick r:id="rId3"/>
              </a:rPr>
              <a:t>http://guest.portaportal.com/sheflin</a:t>
            </a:r>
            <a:endParaRPr lang="en-US" sz="2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2788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571500"/>
            <a:ext cx="8183880" cy="70866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rgbClr val="C00000"/>
                </a:solidFill>
              </a:rPr>
              <a:t>Creativity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371600"/>
            <a:ext cx="8183880" cy="371475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</a:pPr>
            <a:r>
              <a:rPr lang="en-US" sz="2400" dirty="0" smtClean="0"/>
              <a:t>“Create A Graph” </a:t>
            </a:r>
            <a:r>
              <a:rPr lang="en-US" sz="2400" dirty="0" smtClean="0"/>
              <a:t>(free site) was </a:t>
            </a:r>
            <a:r>
              <a:rPr lang="en-US" sz="2400" dirty="0" smtClean="0"/>
              <a:t>used to create pictures on the coordinate plane – students created the picture on paper and checked the ordered pairs by entering them in “</a:t>
            </a:r>
            <a:r>
              <a:rPr lang="en-US" sz="2400" dirty="0"/>
              <a:t>C</a:t>
            </a:r>
            <a:r>
              <a:rPr lang="en-US" sz="2400" dirty="0" smtClean="0"/>
              <a:t>reate A Graph”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>
              <a:buClr>
                <a:srgbClr val="C00000"/>
              </a:buClr>
            </a:pPr>
            <a:r>
              <a:rPr lang="en-US" sz="2400" dirty="0" smtClean="0"/>
              <a:t>Some students used </a:t>
            </a:r>
            <a:r>
              <a:rPr lang="en-US" sz="2400" dirty="0" err="1" smtClean="0"/>
              <a:t>Glogster</a:t>
            </a:r>
            <a:r>
              <a:rPr lang="en-US" sz="2400" dirty="0" smtClean="0"/>
              <a:t> for the project and showcased their creativity in displaying their information </a:t>
            </a:r>
            <a:endParaRPr lang="en-US" sz="2400" dirty="0"/>
          </a:p>
        </p:txBody>
      </p:sp>
      <p:pic>
        <p:nvPicPr>
          <p:cNvPr id="4" name="Picture 3" descr="Barak_Gray[1].pdf - Adobe Reader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2667001"/>
            <a:ext cx="2260600" cy="1393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dashaun_w[1].pdf - Adobe Read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659858"/>
            <a:ext cx="2336800" cy="1408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Danny_Lonnell_Johnson_Jr.[1].pdf - Adobe Reader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676526"/>
            <a:ext cx="1873248" cy="1300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82187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 fontScale="250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7200" b="1" u="sng" dirty="0">
                <a:solidFill>
                  <a:srgbClr val="C00000"/>
                </a:solidFill>
                <a:latin typeface="Times New Roman"/>
                <a:ea typeface="Cambria"/>
                <a:cs typeface="Times New Roman"/>
              </a:rPr>
              <a:t>Lessons Learned in the Early Stages</a:t>
            </a:r>
            <a:r>
              <a:rPr lang="en-US" sz="7200" b="1" dirty="0">
                <a:solidFill>
                  <a:srgbClr val="C00000"/>
                </a:solidFill>
                <a:latin typeface="Times New Roman"/>
                <a:ea typeface="Cambria"/>
                <a:cs typeface="Times New Roman"/>
              </a:rPr>
              <a:t>:</a:t>
            </a:r>
            <a:r>
              <a:rPr lang="en-US" sz="7200" u="sng" dirty="0">
                <a:solidFill>
                  <a:srgbClr val="C00000"/>
                </a:solidFill>
                <a:latin typeface="Times New Roman"/>
                <a:ea typeface="Cambria"/>
                <a:cs typeface="Times New Roman"/>
              </a:rPr>
              <a:t> </a:t>
            </a:r>
            <a:endParaRPr lang="en-US" sz="7200" dirty="0">
              <a:solidFill>
                <a:srgbClr val="C00000"/>
              </a:solidFill>
              <a:latin typeface="Times New Roman"/>
              <a:ea typeface="Cambria"/>
              <a:cs typeface="Times New Roman"/>
            </a:endParaRP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b="1" dirty="0">
                <a:latin typeface="Times New Roman"/>
                <a:ea typeface="Cambria"/>
                <a:cs typeface="Times New Roman"/>
              </a:rPr>
              <a:t>Teach and Emphasize Problem-Solving  - </a:t>
            </a:r>
            <a:r>
              <a:rPr lang="en-US" sz="7200" dirty="0">
                <a:latin typeface="Times New Roman"/>
                <a:ea typeface="Cambria"/>
                <a:cs typeface="Times New Roman"/>
              </a:rPr>
              <a:t>students need the ability to </a:t>
            </a:r>
            <a:r>
              <a:rPr lang="en-US" sz="7200" dirty="0" smtClean="0">
                <a:latin typeface="Times New Roman"/>
                <a:ea typeface="Cambria"/>
                <a:cs typeface="Times New Roman"/>
              </a:rPr>
              <a:t>try working </a:t>
            </a:r>
            <a:r>
              <a:rPr lang="en-US" sz="7200" dirty="0">
                <a:latin typeface="Times New Roman"/>
                <a:ea typeface="Cambria"/>
                <a:cs typeface="Times New Roman"/>
              </a:rPr>
              <a:t>through things on their own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When offering a lot of choices, be sure that students can handle the decision making process – Develop a product criteria card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 err="1">
                <a:latin typeface="Times New Roman"/>
                <a:ea typeface="Cambria"/>
                <a:cs typeface="Times New Roman"/>
              </a:rPr>
              <a:t>Edu.Glogster</a:t>
            </a:r>
            <a:r>
              <a:rPr lang="en-US" sz="7200" dirty="0">
                <a:latin typeface="Times New Roman"/>
                <a:ea typeface="Cambria"/>
                <a:cs typeface="Times New Roman"/>
              </a:rPr>
              <a:t> is not graph friendly – know the limitations of the technology offered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Be flexible and ready for things not working as expected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Size of the groups is important. I tried to keep them small, but </a:t>
            </a:r>
            <a:r>
              <a:rPr lang="en-US" sz="7200" dirty="0" smtClean="0">
                <a:latin typeface="Times New Roman"/>
                <a:ea typeface="Cambria"/>
                <a:cs typeface="Times New Roman"/>
              </a:rPr>
              <a:t>ended up with more groups and I </a:t>
            </a:r>
            <a:r>
              <a:rPr lang="en-US" sz="7200" dirty="0">
                <a:latin typeface="Times New Roman"/>
                <a:ea typeface="Cambria"/>
                <a:cs typeface="Times New Roman"/>
              </a:rPr>
              <a:t>was spread too thin at times in offering help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Avoid having students type in web addresses – use links on a page or a </a:t>
            </a:r>
            <a:r>
              <a:rPr lang="en-US" sz="7200" dirty="0" err="1">
                <a:latin typeface="Times New Roman"/>
                <a:ea typeface="Cambria"/>
                <a:cs typeface="Times New Roman"/>
              </a:rPr>
              <a:t>portaportal</a:t>
            </a:r>
            <a:endParaRPr lang="en-US" sz="7200" dirty="0">
              <a:latin typeface="Times New Roman"/>
              <a:ea typeface="Cambria"/>
              <a:cs typeface="Times New Roman"/>
            </a:endParaRP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 smtClean="0">
                <a:latin typeface="Times New Roman"/>
                <a:ea typeface="Cambria"/>
                <a:cs typeface="Times New Roman"/>
              </a:rPr>
              <a:t>Avoid having a </a:t>
            </a:r>
            <a:r>
              <a:rPr lang="en-US" sz="7200" dirty="0">
                <a:latin typeface="Times New Roman"/>
                <a:ea typeface="Cambria"/>
                <a:cs typeface="Times New Roman"/>
              </a:rPr>
              <a:t>lot of passwords for students to remember </a:t>
            </a:r>
            <a:endParaRPr lang="en-US" sz="7200" dirty="0" smtClean="0">
              <a:latin typeface="Times New Roman"/>
              <a:ea typeface="Cambria"/>
              <a:cs typeface="Times New Roman"/>
            </a:endParaRPr>
          </a:p>
          <a:p>
            <a:pPr marL="0" indent="0">
              <a:spcBef>
                <a:spcPts val="0"/>
              </a:spcBef>
              <a:buClr>
                <a:srgbClr val="C00000"/>
              </a:buClr>
              <a:buNone/>
            </a:pPr>
            <a:endParaRPr lang="en-US" sz="7200" dirty="0">
              <a:latin typeface="Times New Roman"/>
              <a:ea typeface="Cambria"/>
              <a:cs typeface="Times New Roman"/>
            </a:endParaRPr>
          </a:p>
          <a:p>
            <a:pPr marL="0" indent="0">
              <a:spcBef>
                <a:spcPts val="0"/>
              </a:spcBef>
              <a:buClr>
                <a:srgbClr val="C00000"/>
              </a:buClr>
              <a:buNone/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7200" b="1" u="sng" dirty="0">
                <a:solidFill>
                  <a:srgbClr val="C00000"/>
                </a:solidFill>
                <a:latin typeface="Times New Roman"/>
                <a:ea typeface="Cambria"/>
                <a:cs typeface="Times New Roman"/>
              </a:rPr>
              <a:t>Ideas for improvement:</a:t>
            </a:r>
            <a:endParaRPr lang="en-US" sz="7200" dirty="0">
              <a:solidFill>
                <a:srgbClr val="C00000"/>
              </a:solidFill>
              <a:latin typeface="Times New Roman"/>
              <a:ea typeface="Cambria"/>
              <a:cs typeface="Times New Roman"/>
            </a:endParaRP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For major projects, create a journal/log that each group must keep to track progress and check it often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Set time limits (2-4 minutes) for </a:t>
            </a:r>
            <a:r>
              <a:rPr lang="en-US" sz="7200" dirty="0" smtClean="0">
                <a:latin typeface="Times New Roman"/>
                <a:ea typeface="Cambria"/>
                <a:cs typeface="Times New Roman"/>
              </a:rPr>
              <a:t>teacher giving help to groups </a:t>
            </a:r>
            <a:r>
              <a:rPr lang="en-US" sz="7200" dirty="0">
                <a:latin typeface="Times New Roman"/>
                <a:ea typeface="Cambria"/>
                <a:cs typeface="Times New Roman"/>
              </a:rPr>
              <a:t>- focus the questions and don’t expect the teacher to do it all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More time spent developing group dynamics and collaboration</a:t>
            </a:r>
          </a:p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Narrow topic choices, be more specific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</a:pPr>
            <a:r>
              <a:rPr lang="en-US" sz="7200" dirty="0">
                <a:latin typeface="Times New Roman"/>
                <a:ea typeface="Cambria"/>
                <a:cs typeface="Times New Roman"/>
              </a:rPr>
              <a:t>Teach/reinforce ethical and responsible use of technology </a:t>
            </a:r>
            <a:r>
              <a:rPr lang="en-US" sz="7200" b="1" u="sng" dirty="0">
                <a:latin typeface="Times New Roman"/>
                <a:ea typeface="Cambria"/>
                <a:cs typeface="Times New Roman"/>
              </a:rPr>
              <a:t>before</a:t>
            </a:r>
            <a:r>
              <a:rPr lang="en-US" sz="7200" dirty="0">
                <a:latin typeface="Times New Roman"/>
                <a:ea typeface="Cambria"/>
                <a:cs typeface="Times New Roman"/>
              </a:rPr>
              <a:t> accessing 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0522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298</TotalTime>
  <Words>869</Words>
  <Application>Microsoft Office PowerPoint</Application>
  <PresentationFormat>On-screen Show (4:3)</PresentationFormat>
  <Paragraphs>121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Aspect</vt:lpstr>
      <vt:lpstr>A Pioneer’s Journey Through the 4 Cs in Mathematics</vt:lpstr>
      <vt:lpstr>PowerPoint Presentation</vt:lpstr>
      <vt:lpstr>Beginning</vt:lpstr>
      <vt:lpstr>Collaboration/ Cooperation</vt:lpstr>
      <vt:lpstr>Project options</vt:lpstr>
      <vt:lpstr>Product Criteria Card - Choices</vt:lpstr>
      <vt:lpstr>Communication</vt:lpstr>
      <vt:lpstr>Creativity</vt:lpstr>
      <vt:lpstr>PowerPoint Presentation</vt:lpstr>
      <vt:lpstr>Examples of student work</vt:lpstr>
      <vt:lpstr>PowerPoint Presentation</vt:lpstr>
      <vt:lpstr>So what did they learn? From September 2010…</vt:lpstr>
      <vt:lpstr>2nd attempt, November 2010 ….</vt:lpstr>
      <vt:lpstr>And finally, January 2010….</vt:lpstr>
    </vt:vector>
  </TitlesOfParts>
  <Company>Mount Healthy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Collaboration, Communication, Creativity and  in mathematics</dc:title>
  <dc:creator>Windows User</dc:creator>
  <cp:lastModifiedBy>Windows User</cp:lastModifiedBy>
  <cp:revision>46</cp:revision>
  <dcterms:created xsi:type="dcterms:W3CDTF">2011-01-24T18:01:26Z</dcterms:created>
  <dcterms:modified xsi:type="dcterms:W3CDTF">2011-01-31T05:34:08Z</dcterms:modified>
</cp:coreProperties>
</file>